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0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1"/>
    <p:restoredTop sz="94624"/>
  </p:normalViewPr>
  <p:slideViewPr>
    <p:cSldViewPr snapToGrid="0" snapToObjects="1">
      <p:cViewPr varScale="1">
        <p:scale>
          <a:sx n="64" d="100"/>
          <a:sy n="64" d="100"/>
        </p:scale>
        <p:origin x="774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CA72A-0EF8-B34A-A81E-1C0A6ABC047E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D9F90-4DE3-054C-9CEF-97EABA77721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3644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D9F90-4DE3-054C-9CEF-97EABA77721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8534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702DC4-91E9-EC43-B7A2-EC75FBFAC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80A574F-C893-A849-8C00-D3AE1941F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F2DA11-ECE8-F841-A0B0-5AA5C6E6D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CA5637-2E53-7748-889E-1C6F4CB2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1F9910-E508-DA47-B2EC-FC4ECB27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863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0205DB-714D-CD49-A549-0B56D14F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E38CA2D-41D4-6441-89BE-258A38827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B088D5-6056-6147-961D-51ACFEFC5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E8F1C0-1773-8A4D-B1B2-22EAB8B2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3E33B42-0E7C-C548-95BA-190179E9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98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B96AE80-FCA8-8144-B3E3-60DF450772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354170C-7CCF-3E4F-B693-54D448E7C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B87C50-BAA8-3247-A9C7-209C052F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45C776-18D1-7645-8001-C351BF254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AE8C8-9254-A34C-B9D3-6C739E80A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204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E93CE-C871-E649-A763-A1C99845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3E3CA2-38AE-394B-A59F-E4B1FBB4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14D5E7-0FD0-C446-A794-DE74C3A6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16A2CB-E3C3-3E4C-AD87-87AA06764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1B605E-7083-8844-950C-61298D3D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42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CA5DDF-B0C8-0D48-B61A-03F16F30A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6CFE2A-C51D-2445-8186-6E00F4172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FE0946-A088-BC49-A1E9-2D66D26D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F240FB-4751-6E48-A51A-A43D10819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5978A8-A3E5-7146-916E-D7CEF5978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967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8E77F2-C162-6145-B1F1-F7C450FE0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548CA2-6AC7-5949-A40E-DBB780836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62911DA-D4E7-8E49-9FA0-FAA2115A48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4D9651-61F8-954F-9135-A2912882C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C2D2CD6-55D5-3548-8D87-BB05792E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4071E17-327C-6144-A1A2-A22623F9C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056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E2DBEF-9E1F-6548-9D1C-3E3A1ADF5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FED16CB-A018-4F44-9C5A-21E531642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BE14E6C-43F2-5444-892A-C30D0534F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DD16DF0-E5FD-F447-9423-C10192C08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3887ECD-9A4E-8C4D-8840-4D4CAE508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E736FD-286F-DC4A-8FB5-F4768E58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B366488-6215-5649-838C-41DC92DE2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DE07D72-C6FE-3D45-97EC-E6CC6D32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20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E841C-1B88-904B-B130-3BF687B2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5C4CC9D-31B9-F34F-BF5A-2120932D6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274C153-2DEB-C342-BB02-0E534A8E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1204055-8EA6-AF45-94C1-EBEA7F2BA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7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2FBA21F-487F-B544-B2AF-FEE14AB1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2033EA-C7CD-3343-9825-25905BC34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9C73FA-C1E9-C14E-9649-5490D1BCF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352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1D1057-5034-2F45-8115-018FA1FBF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120C55-55CB-6347-966B-D427E521E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3417414-94AA-4049-BB07-66F1058DA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43CD4C6-F831-BE4F-832B-4455A082D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E93DEF9-0495-564E-BE82-60C6195AF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CE8A0C-9CF1-7B4F-B457-02D643B4A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04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2EB15D-7B30-B24F-8ABE-93FD78414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107C865-2AC4-D445-AC71-F2643B9B9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59C6CA6-B020-D94C-99E3-C3E3122F8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C61B7E-7838-F744-9CD3-9F6ABFE63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EE16DC2-B234-F14F-9CF5-000D4B4E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27FE01-2F9B-4C48-9CDE-15DF7B26B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7774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6AAFF80-DD24-424A-9710-AC2D5C76B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3952E56-CC19-C146-8E08-FF4B41F53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8F3C6B-367B-B142-8857-035E11799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945-BE5B-7A41-ACF3-6661892503C1}" type="datetimeFigureOut">
              <a:rPr lang="fr-FR" smtClean="0"/>
              <a:t>12/01/2022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CA961F-AF26-F441-916E-11C08431C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ADC97E-E6B6-834F-A5D0-1D0283FA8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C87A-C89E-E941-BB52-9EBF4CDB77F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48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696CB0EE-96BB-8943-B4F2-A994D6705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5D874A65-692B-9E40-B71A-C64DD0E70938}"/>
              </a:ext>
            </a:extLst>
          </p:cNvPr>
          <p:cNvSpPr/>
          <p:nvPr/>
        </p:nvSpPr>
        <p:spPr>
          <a:xfrm>
            <a:off x="128588" y="1082314"/>
            <a:ext cx="3300411" cy="967402"/>
          </a:xfrm>
          <a:prstGeom prst="round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CHALLENGE: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accelerating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the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research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of cancer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risk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factors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by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structuring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open data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completing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the OSIRIS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clinical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omics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data structure in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order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to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include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variables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related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to the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environment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structuring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terminology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interoperability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,..)</a:t>
            </a:r>
          </a:p>
        </p:txBody>
      </p:sp>
      <p:sp>
        <p:nvSpPr>
          <p:cNvPr id="20" name="Rectangle : avec coins arrondis en haut 19">
            <a:extLst>
              <a:ext uri="{FF2B5EF4-FFF2-40B4-BE49-F238E27FC236}">
                <a16:creationId xmlns:a16="http://schemas.microsoft.com/office/drawing/2014/main" id="{0AE56B40-C388-934C-AEB3-4D57D794ADEE}"/>
              </a:ext>
            </a:extLst>
          </p:cNvPr>
          <p:cNvSpPr/>
          <p:nvPr/>
        </p:nvSpPr>
        <p:spPr>
          <a:xfrm rot="10800000">
            <a:off x="-2" y="0"/>
            <a:ext cx="12191997" cy="967400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9851F7F9-671C-A247-9204-1797C1352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2059" y="285699"/>
            <a:ext cx="435801" cy="43580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1482AB22-A601-F744-9F22-6BC6788D1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7938" y="285699"/>
            <a:ext cx="435801" cy="435801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E80ECE7-840F-234A-AFC6-37FD304917FA}"/>
              </a:ext>
            </a:extLst>
          </p:cNvPr>
          <p:cNvSpPr txBox="1"/>
          <p:nvPr/>
        </p:nvSpPr>
        <p:spPr>
          <a:xfrm>
            <a:off x="9551177" y="270709"/>
            <a:ext cx="64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Air agents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B7DEB63-B1F5-B440-90F3-07EB63641E05}"/>
              </a:ext>
            </a:extLst>
          </p:cNvPr>
          <p:cNvSpPr txBox="1"/>
          <p:nvPr/>
        </p:nvSpPr>
        <p:spPr>
          <a:xfrm>
            <a:off x="10573499" y="279099"/>
            <a:ext cx="64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algn="ctr">
              <a:defRPr sz="120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r>
              <a:rPr lang="fr-FR" dirty="0"/>
              <a:t>Water agents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6090D9E-DCCD-8D4B-A5EB-84DAAEEADF90}"/>
              </a:ext>
            </a:extLst>
          </p:cNvPr>
          <p:cNvSpPr txBox="1"/>
          <p:nvPr/>
        </p:nvSpPr>
        <p:spPr>
          <a:xfrm>
            <a:off x="3281810" y="446476"/>
            <a:ext cx="6155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NEoplasm</a:t>
            </a:r>
            <a:r>
              <a:rPr lang="fr-FR" sz="1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Open-Source </a:t>
            </a:r>
            <a:r>
              <a:rPr lang="fr-FR" sz="1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Environmental</a:t>
            </a:r>
            <a:r>
              <a:rPr lang="fr-FR" sz="1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sz="1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Risk</a:t>
            </a:r>
            <a:r>
              <a:rPr lang="fr-FR" sz="1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sz="1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Factors</a:t>
            </a:r>
            <a:r>
              <a:rPr lang="fr-FR" sz="1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fr-FR" sz="1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Standardization</a:t>
            </a:r>
            <a:endParaRPr lang="fr-FR" sz="14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fr-FR" sz="14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BC195661-86F2-604E-8052-25E83E1B85B8}"/>
              </a:ext>
            </a:extLst>
          </p:cNvPr>
          <p:cNvSpPr txBox="1"/>
          <p:nvPr/>
        </p:nvSpPr>
        <p:spPr>
          <a:xfrm>
            <a:off x="3154783" y="713485"/>
            <a:ext cx="66404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Pascal Deschaseaux</a:t>
            </a:r>
            <a:r>
              <a:rPr lang="fr-FR" sz="1050" baseline="30000" dirty="0"/>
              <a:t>1</a:t>
            </a:r>
            <a:r>
              <a:rPr lang="fr-FR" sz="1050" dirty="0"/>
              <a:t>, MD, MBA; Sébastien de Longeaux</a:t>
            </a:r>
            <a:r>
              <a:rPr lang="fr-FR" sz="1050" baseline="30000" dirty="0"/>
              <a:t>1</a:t>
            </a:r>
            <a:r>
              <a:rPr lang="fr-FR" sz="1050" dirty="0"/>
              <a:t>, MBA; Edouard Debonneuil</a:t>
            </a:r>
            <a:r>
              <a:rPr lang="fr-FR" sz="1050" baseline="30000" dirty="0"/>
              <a:t>2</a:t>
            </a:r>
            <a:r>
              <a:rPr lang="fr-FR" sz="1050" dirty="0"/>
              <a:t>, PhD; Rachel Aronoff</a:t>
            </a:r>
            <a:r>
              <a:rPr lang="fr-FR" sz="1050" baseline="30000" dirty="0"/>
              <a:t>3</a:t>
            </a:r>
            <a:r>
              <a:rPr lang="fr-FR" sz="1050" dirty="0"/>
              <a:t>, PhD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3F9852C-04AA-3E44-BC98-EB9B5F0C331B}"/>
              </a:ext>
            </a:extLst>
          </p:cNvPr>
          <p:cNvSpPr txBox="1"/>
          <p:nvPr/>
        </p:nvSpPr>
        <p:spPr>
          <a:xfrm>
            <a:off x="4908077" y="-21679"/>
            <a:ext cx="2375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bg2">
                    <a:lumMod val="25000"/>
                  </a:schemeClr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NEOS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28A13D07-404B-0540-B9A7-CC75A9CE58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212" y="121081"/>
            <a:ext cx="1052147" cy="590956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4597CB0F-96E0-EB42-B678-87621D723541}"/>
              </a:ext>
            </a:extLst>
          </p:cNvPr>
          <p:cNvSpPr txBox="1"/>
          <p:nvPr/>
        </p:nvSpPr>
        <p:spPr>
          <a:xfrm>
            <a:off x="492490" y="710087"/>
            <a:ext cx="9013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b="1" dirty="0">
                <a:solidFill>
                  <a:schemeClr val="bg2">
                    <a:lumMod val="25000"/>
                  </a:schemeClr>
                </a:solidFill>
              </a:rPr>
              <a:t>Challenge 2</a:t>
            </a:r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A6CF9674-DDD8-CA4D-9174-6E076F7C88AC}"/>
              </a:ext>
            </a:extLst>
          </p:cNvPr>
          <p:cNvSpPr/>
          <p:nvPr/>
        </p:nvSpPr>
        <p:spPr>
          <a:xfrm>
            <a:off x="128588" y="2223062"/>
            <a:ext cx="3300411" cy="74488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OBJECTIVE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asing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environmental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cancer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risk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factors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data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interoperability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, exchange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further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analysis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by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structuring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harmonizing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an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sourcing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a minimal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epidemiological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data set, in a FAIR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approach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AD0E5DC4-1CDA-6C4C-83E7-79D2508F6EE3}"/>
              </a:ext>
            </a:extLst>
          </p:cNvPr>
          <p:cNvSpPr/>
          <p:nvPr/>
        </p:nvSpPr>
        <p:spPr>
          <a:xfrm>
            <a:off x="157913" y="3141288"/>
            <a:ext cx="1578290" cy="884612"/>
          </a:xfrm>
          <a:prstGeom prst="round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WORK PACKAGES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WP1: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ontology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WP2: data &amp;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metadata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WP3: data sources</a:t>
            </a:r>
          </a:p>
          <a:p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4B1B78A6-B760-164A-A8F4-A22D62B0444C}"/>
              </a:ext>
            </a:extLst>
          </p:cNvPr>
          <p:cNvSpPr/>
          <p:nvPr/>
        </p:nvSpPr>
        <p:spPr>
          <a:xfrm>
            <a:off x="3808788" y="1082313"/>
            <a:ext cx="661612" cy="25166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SCOPE:</a:t>
            </a:r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71CF4E34-61E8-4844-8572-CECB49C559EA}"/>
              </a:ext>
            </a:extLst>
          </p:cNvPr>
          <p:cNvSpPr/>
          <p:nvPr/>
        </p:nvSpPr>
        <p:spPr>
          <a:xfrm>
            <a:off x="1850709" y="3141288"/>
            <a:ext cx="1578290" cy="884612"/>
          </a:xfrm>
          <a:prstGeom prst="round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TARGET OUTCOME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Standardized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air &amp; water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epidemiology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dataset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framework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&amp;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examples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Signalisation droite 33">
            <a:extLst>
              <a:ext uri="{FF2B5EF4-FFF2-40B4-BE49-F238E27FC236}">
                <a16:creationId xmlns:a16="http://schemas.microsoft.com/office/drawing/2014/main" id="{68DAA950-10C7-0B49-B63A-0EA32CBCDCB3}"/>
              </a:ext>
            </a:extLst>
          </p:cNvPr>
          <p:cNvSpPr/>
          <p:nvPr/>
        </p:nvSpPr>
        <p:spPr>
          <a:xfrm>
            <a:off x="3798073" y="1954565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bg1"/>
                </a:solidFill>
              </a:rPr>
              <a:t>Cancer</a:t>
            </a:r>
          </a:p>
        </p:txBody>
      </p:sp>
      <p:sp>
        <p:nvSpPr>
          <p:cNvPr id="35" name="Signalisation droite 34">
            <a:extLst>
              <a:ext uri="{FF2B5EF4-FFF2-40B4-BE49-F238E27FC236}">
                <a16:creationId xmlns:a16="http://schemas.microsoft.com/office/drawing/2014/main" id="{50213F84-675E-D340-BB58-B314C990CD75}"/>
              </a:ext>
            </a:extLst>
          </p:cNvPr>
          <p:cNvSpPr/>
          <p:nvPr/>
        </p:nvSpPr>
        <p:spPr>
          <a:xfrm>
            <a:off x="4781921" y="1946846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 err="1">
                <a:solidFill>
                  <a:schemeClr val="bg1"/>
                </a:solidFill>
              </a:rPr>
              <a:t>Risk</a:t>
            </a:r>
            <a:r>
              <a:rPr lang="fr-FR" sz="900" b="1" dirty="0">
                <a:solidFill>
                  <a:schemeClr val="bg1"/>
                </a:solidFill>
              </a:rPr>
              <a:t> </a:t>
            </a:r>
            <a:r>
              <a:rPr lang="fr-FR" sz="900" b="1" dirty="0" err="1">
                <a:solidFill>
                  <a:schemeClr val="bg1"/>
                </a:solidFill>
              </a:rPr>
              <a:t>factors</a:t>
            </a:r>
            <a:endParaRPr lang="fr-FR" sz="900" b="1" dirty="0">
              <a:solidFill>
                <a:schemeClr val="bg1"/>
              </a:solidFill>
            </a:endParaRPr>
          </a:p>
        </p:txBody>
      </p:sp>
      <p:sp>
        <p:nvSpPr>
          <p:cNvPr id="36" name="Signalisation droite 35">
            <a:extLst>
              <a:ext uri="{FF2B5EF4-FFF2-40B4-BE49-F238E27FC236}">
                <a16:creationId xmlns:a16="http://schemas.microsoft.com/office/drawing/2014/main" id="{3AE386CA-B13C-EB4C-8C53-B011CE333D12}"/>
              </a:ext>
            </a:extLst>
          </p:cNvPr>
          <p:cNvSpPr/>
          <p:nvPr/>
        </p:nvSpPr>
        <p:spPr>
          <a:xfrm>
            <a:off x="5765769" y="1946845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 err="1">
                <a:solidFill>
                  <a:schemeClr val="bg1"/>
                </a:solidFill>
              </a:rPr>
              <a:t>Environmental</a:t>
            </a:r>
            <a:endParaRPr lang="fr-FR" sz="900" b="1" dirty="0">
              <a:solidFill>
                <a:schemeClr val="bg1"/>
              </a:solidFill>
            </a:endParaRPr>
          </a:p>
        </p:txBody>
      </p:sp>
      <p:sp>
        <p:nvSpPr>
          <p:cNvPr id="37" name="Signalisation droite 36">
            <a:extLst>
              <a:ext uri="{FF2B5EF4-FFF2-40B4-BE49-F238E27FC236}">
                <a16:creationId xmlns:a16="http://schemas.microsoft.com/office/drawing/2014/main" id="{D0271B42-2651-B346-85B6-F77836714A88}"/>
              </a:ext>
            </a:extLst>
          </p:cNvPr>
          <p:cNvSpPr/>
          <p:nvPr/>
        </p:nvSpPr>
        <p:spPr>
          <a:xfrm>
            <a:off x="8730817" y="1934144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>
                <a:solidFill>
                  <a:schemeClr val="bg1"/>
                </a:solidFill>
              </a:rPr>
              <a:t>Open sources</a:t>
            </a:r>
          </a:p>
        </p:txBody>
      </p:sp>
      <p:sp>
        <p:nvSpPr>
          <p:cNvPr id="38" name="Signalisation droite 37">
            <a:extLst>
              <a:ext uri="{FF2B5EF4-FFF2-40B4-BE49-F238E27FC236}">
                <a16:creationId xmlns:a16="http://schemas.microsoft.com/office/drawing/2014/main" id="{214E2F31-0303-804F-B00C-26642F363CF0}"/>
              </a:ext>
            </a:extLst>
          </p:cNvPr>
          <p:cNvSpPr/>
          <p:nvPr/>
        </p:nvSpPr>
        <p:spPr>
          <a:xfrm>
            <a:off x="9714665" y="1941865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>
                <a:solidFill>
                  <a:schemeClr val="bg1"/>
                </a:solidFill>
              </a:rPr>
              <a:t>France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BC9E5A4-AD2C-DB4B-9E6D-A02F835F4289}"/>
              </a:ext>
            </a:extLst>
          </p:cNvPr>
          <p:cNvSpPr/>
          <p:nvPr/>
        </p:nvSpPr>
        <p:spPr>
          <a:xfrm>
            <a:off x="4781613" y="1476046"/>
            <a:ext cx="935924" cy="22770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Prognostic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factors</a:t>
            </a:r>
            <a:endParaRPr lang="fr-FR" sz="8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B26886BE-8439-584E-9E31-3FE3F4EF7BFB}"/>
              </a:ext>
            </a:extLst>
          </p:cNvPr>
          <p:cNvCxnSpPr/>
          <p:nvPr/>
        </p:nvCxnSpPr>
        <p:spPr>
          <a:xfrm flipV="1">
            <a:off x="5267063" y="17037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0D2AA83E-3C13-C446-B39C-E1F525AF8054}"/>
              </a:ext>
            </a:extLst>
          </p:cNvPr>
          <p:cNvSpPr/>
          <p:nvPr/>
        </p:nvSpPr>
        <p:spPr>
          <a:xfrm>
            <a:off x="5765770" y="1476047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Behavioral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&amp; </a:t>
            </a:r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occupational</a:t>
            </a:r>
            <a:endParaRPr lang="fr-FR" sz="8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BF09971A-0BF7-474F-83F1-5B581681209F}"/>
              </a:ext>
            </a:extLst>
          </p:cNvPr>
          <p:cNvCxnSpPr/>
          <p:nvPr/>
        </p:nvCxnSpPr>
        <p:spPr>
          <a:xfrm flipV="1">
            <a:off x="6226970" y="17037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A4524F5D-545A-F34D-81AA-12832021F887}"/>
              </a:ext>
            </a:extLst>
          </p:cNvPr>
          <p:cNvSpPr/>
          <p:nvPr/>
        </p:nvSpPr>
        <p:spPr>
          <a:xfrm>
            <a:off x="3803963" y="1476046"/>
            <a:ext cx="935924" cy="22770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Other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diseases</a:t>
            </a:r>
            <a:endParaRPr lang="fr-FR" sz="8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DFE93186-6D27-1440-81D1-B245784AD945}"/>
              </a:ext>
            </a:extLst>
          </p:cNvPr>
          <p:cNvCxnSpPr/>
          <p:nvPr/>
        </p:nvCxnSpPr>
        <p:spPr>
          <a:xfrm flipV="1">
            <a:off x="4289413" y="17037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9513251B-DD76-CD42-BDF8-22BA763D327B}"/>
              </a:ext>
            </a:extLst>
          </p:cNvPr>
          <p:cNvSpPr/>
          <p:nvPr/>
        </p:nvSpPr>
        <p:spPr>
          <a:xfrm>
            <a:off x="8724620" y="1473569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Private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sources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930507DC-05DA-DD41-97B8-595CCC49011C}"/>
              </a:ext>
            </a:extLst>
          </p:cNvPr>
          <p:cNvCxnSpPr/>
          <p:nvPr/>
        </p:nvCxnSpPr>
        <p:spPr>
          <a:xfrm flipV="1">
            <a:off x="9197402" y="16910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6BC3747-BE47-E244-9E53-F7FBC5AE1BBB}"/>
              </a:ext>
            </a:extLst>
          </p:cNvPr>
          <p:cNvSpPr/>
          <p:nvPr/>
        </p:nvSpPr>
        <p:spPr>
          <a:xfrm>
            <a:off x="9713852" y="1473569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Rest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of World</a:t>
            </a:r>
          </a:p>
        </p:txBody>
      </p: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151B786D-AB1F-DB43-9D5A-DD065623CBAF}"/>
              </a:ext>
            </a:extLst>
          </p:cNvPr>
          <p:cNvCxnSpPr/>
          <p:nvPr/>
        </p:nvCxnSpPr>
        <p:spPr>
          <a:xfrm flipV="1">
            <a:off x="10186634" y="16910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Signalisation droite 48">
            <a:extLst>
              <a:ext uri="{FF2B5EF4-FFF2-40B4-BE49-F238E27FC236}">
                <a16:creationId xmlns:a16="http://schemas.microsoft.com/office/drawing/2014/main" id="{54FF658B-4D49-DA46-BA69-F9C4826F3AE0}"/>
              </a:ext>
            </a:extLst>
          </p:cNvPr>
          <p:cNvSpPr/>
          <p:nvPr/>
        </p:nvSpPr>
        <p:spPr>
          <a:xfrm>
            <a:off x="10691612" y="1941865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 err="1">
                <a:solidFill>
                  <a:schemeClr val="bg1"/>
                </a:solidFill>
              </a:rPr>
              <a:t>Epidemiology</a:t>
            </a:r>
            <a:endParaRPr lang="fr-FR" sz="900" b="1" dirty="0">
              <a:solidFill>
                <a:schemeClr val="bg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581F152-E8C8-CF41-8301-1C5E2299B74D}"/>
              </a:ext>
            </a:extLst>
          </p:cNvPr>
          <p:cNvSpPr/>
          <p:nvPr/>
        </p:nvSpPr>
        <p:spPr>
          <a:xfrm>
            <a:off x="10690799" y="1473569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Care</a:t>
            </a:r>
          </a:p>
        </p:txBody>
      </p: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35950C37-8971-E046-8D21-8B5C1260187B}"/>
              </a:ext>
            </a:extLst>
          </p:cNvPr>
          <p:cNvCxnSpPr/>
          <p:nvPr/>
        </p:nvCxnSpPr>
        <p:spPr>
          <a:xfrm flipV="1">
            <a:off x="11163581" y="16910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Signalisation droite 51">
            <a:extLst>
              <a:ext uri="{FF2B5EF4-FFF2-40B4-BE49-F238E27FC236}">
                <a16:creationId xmlns:a16="http://schemas.microsoft.com/office/drawing/2014/main" id="{F33718A0-9392-2646-81A5-8F11E5A7AC18}"/>
              </a:ext>
            </a:extLst>
          </p:cNvPr>
          <p:cNvSpPr/>
          <p:nvPr/>
        </p:nvSpPr>
        <p:spPr>
          <a:xfrm>
            <a:off x="6749617" y="1946844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>
                <a:solidFill>
                  <a:schemeClr val="bg1"/>
                </a:solidFill>
              </a:rPr>
              <a:t>Air &amp; water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552BC95-2406-B74C-8EF7-4387F4875896}"/>
              </a:ext>
            </a:extLst>
          </p:cNvPr>
          <p:cNvSpPr/>
          <p:nvPr/>
        </p:nvSpPr>
        <p:spPr>
          <a:xfrm>
            <a:off x="6755002" y="1476047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 err="1">
                <a:solidFill>
                  <a:schemeClr val="bg2">
                    <a:lumMod val="25000"/>
                  </a:schemeClr>
                </a:solidFill>
              </a:rPr>
              <a:t>Other</a:t>
            </a:r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 agents</a:t>
            </a:r>
          </a:p>
        </p:txBody>
      </p: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8D8ADB76-2457-BB4D-8C48-CACEC5620BCB}"/>
              </a:ext>
            </a:extLst>
          </p:cNvPr>
          <p:cNvCxnSpPr/>
          <p:nvPr/>
        </p:nvCxnSpPr>
        <p:spPr>
          <a:xfrm flipV="1">
            <a:off x="7216202" y="1703753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 : coins arrondis 54">
            <a:extLst>
              <a:ext uri="{FF2B5EF4-FFF2-40B4-BE49-F238E27FC236}">
                <a16:creationId xmlns:a16="http://schemas.microsoft.com/office/drawing/2014/main" id="{81281996-4722-484C-BED5-C99BAADAC3B7}"/>
              </a:ext>
            </a:extLst>
          </p:cNvPr>
          <p:cNvSpPr/>
          <p:nvPr/>
        </p:nvSpPr>
        <p:spPr>
          <a:xfrm>
            <a:off x="3723523" y="2443465"/>
            <a:ext cx="3576762" cy="1582435"/>
          </a:xfrm>
          <a:prstGeom prst="roundRect">
            <a:avLst/>
          </a:prstGeom>
          <a:solidFill>
            <a:schemeClr val="accent2">
              <a:lumMod val="40000"/>
              <a:lumOff val="6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RISK FACTORS SELECTION: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Easily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measurable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→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air &amp; water agents, France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International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reference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→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IARC (International Agency for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Research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on Cancer, Lyon, France)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monographs</a:t>
            </a:r>
            <a:endParaRPr lang="fr-FR" sz="1100" dirty="0">
              <a:solidFill>
                <a:schemeClr val="bg2">
                  <a:lumMod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Scientifically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proven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→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IARC group 1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carcinogens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(substances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known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to have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carcinogenic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potential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for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humans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classification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largely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based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on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human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evidence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endParaRPr lang="fr-FR" sz="11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6" name="Signalisation droite 55">
            <a:extLst>
              <a:ext uri="{FF2B5EF4-FFF2-40B4-BE49-F238E27FC236}">
                <a16:creationId xmlns:a16="http://schemas.microsoft.com/office/drawing/2014/main" id="{FCE71357-02BE-CC41-914C-906BCCB87B3C}"/>
              </a:ext>
            </a:extLst>
          </p:cNvPr>
          <p:cNvSpPr/>
          <p:nvPr/>
        </p:nvSpPr>
        <p:spPr>
          <a:xfrm>
            <a:off x="7733465" y="1945271"/>
            <a:ext cx="983848" cy="24938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>
                <a:solidFill>
                  <a:schemeClr val="bg1"/>
                </a:solidFill>
              </a:rPr>
              <a:t>IARC Group 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CF03A0B-AD96-4D41-96C8-53B885B8CCC9}"/>
              </a:ext>
            </a:extLst>
          </p:cNvPr>
          <p:cNvSpPr/>
          <p:nvPr/>
        </p:nvSpPr>
        <p:spPr>
          <a:xfrm>
            <a:off x="7732652" y="1476975"/>
            <a:ext cx="959598" cy="219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IARC groups </a:t>
            </a:r>
          </a:p>
          <a:p>
            <a:pPr algn="ctr"/>
            <a:r>
              <a:rPr lang="fr-FR" sz="800" dirty="0">
                <a:solidFill>
                  <a:schemeClr val="bg2">
                    <a:lumMod val="25000"/>
                  </a:schemeClr>
                </a:solidFill>
              </a:rPr>
              <a:t>2A, 2B, 3</a:t>
            </a:r>
          </a:p>
        </p:txBody>
      </p: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2690D1F6-1BA4-EA4B-9B50-A81BD3164894}"/>
              </a:ext>
            </a:extLst>
          </p:cNvPr>
          <p:cNvCxnSpPr/>
          <p:nvPr/>
        </p:nvCxnSpPr>
        <p:spPr>
          <a:xfrm flipV="1">
            <a:off x="8205434" y="1694459"/>
            <a:ext cx="0" cy="243091"/>
          </a:xfrm>
          <a:prstGeom prst="straightConnector1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2" descr="IARC Publications Website - IARC Monographs on the Identification of  Carcinogenic Hazards to Humans">
            <a:extLst>
              <a:ext uri="{FF2B5EF4-FFF2-40B4-BE49-F238E27FC236}">
                <a16:creationId xmlns:a16="http://schemas.microsoft.com/office/drawing/2014/main" id="{7D226A99-B90A-D641-B5A7-5239D1311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182" y="2455792"/>
            <a:ext cx="1245487" cy="157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 : coins arrondis 59">
            <a:extLst>
              <a:ext uri="{FF2B5EF4-FFF2-40B4-BE49-F238E27FC236}">
                <a16:creationId xmlns:a16="http://schemas.microsoft.com/office/drawing/2014/main" id="{49C22C5B-B9D4-4540-ABEA-A2DC14F20D12}"/>
              </a:ext>
            </a:extLst>
          </p:cNvPr>
          <p:cNvSpPr/>
          <p:nvPr/>
        </p:nvSpPr>
        <p:spPr>
          <a:xfrm>
            <a:off x="8949929" y="2466919"/>
            <a:ext cx="3042942" cy="1582435"/>
          </a:xfrm>
          <a:prstGeom prst="roundRect">
            <a:avLst/>
          </a:prstGeom>
          <a:solidFill>
            <a:schemeClr val="accent2">
              <a:lumMod val="40000"/>
              <a:lumOff val="6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EXAMPLES CHOSEN:</a:t>
            </a:r>
          </a:p>
          <a:p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From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resulting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list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of 37 Group 1 air &amp; water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biological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chemical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physical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agents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with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open sources,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we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selected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2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carcinogens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marL="171450" indent="-171450">
              <a:buFontTx/>
              <a:buChar char="-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An air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pollutant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PM2-5 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(fine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particle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matter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),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associated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with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lung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cancer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risk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A water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pollutant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arsenic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associated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with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lung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urinary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bladder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and skin cancer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risk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10178B89-4F93-8B48-8DB9-7115A2AE8802}"/>
              </a:ext>
            </a:extLst>
          </p:cNvPr>
          <p:cNvCxnSpPr/>
          <p:nvPr/>
        </p:nvCxnSpPr>
        <p:spPr>
          <a:xfrm>
            <a:off x="-2" y="6424224"/>
            <a:ext cx="12192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926A12E-2FC3-CA43-970A-6789EBEDC2EE}"/>
              </a:ext>
            </a:extLst>
          </p:cNvPr>
          <p:cNvCxnSpPr/>
          <p:nvPr/>
        </p:nvCxnSpPr>
        <p:spPr>
          <a:xfrm>
            <a:off x="6758718" y="6411524"/>
            <a:ext cx="0" cy="4464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 : coins arrondis 62">
            <a:extLst>
              <a:ext uri="{FF2B5EF4-FFF2-40B4-BE49-F238E27FC236}">
                <a16:creationId xmlns:a16="http://schemas.microsoft.com/office/drawing/2014/main" id="{8BED04A9-672B-0147-A31E-7D0F9FCAB6A5}"/>
              </a:ext>
            </a:extLst>
          </p:cNvPr>
          <p:cNvSpPr/>
          <p:nvPr/>
        </p:nvSpPr>
        <p:spPr>
          <a:xfrm>
            <a:off x="128588" y="4133389"/>
            <a:ext cx="3729247" cy="219964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CONCLUSIONS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Environmental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data are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very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heterogeneous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Two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types of data are key: place of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residence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/occupation, duration of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exposure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Variables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definition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must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be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very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precise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contextualized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to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avoid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biases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The place of agent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measurement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its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geographical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coverage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are possible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limiting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factors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particularly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for rural areas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Data collection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analysis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at the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individual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level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require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precise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address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geocoding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This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work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must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now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be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expanded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to the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other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IARC Group 1 agents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using</a:t>
            </a:r>
            <a:r>
              <a:rPr lang="fr-FR" sz="1100" dirty="0">
                <a:solidFill>
                  <a:schemeClr val="bg2">
                    <a:lumMod val="25000"/>
                  </a:schemeClr>
                </a:solidFill>
              </a:rPr>
              <a:t> the NEOS </a:t>
            </a:r>
            <a:r>
              <a:rPr lang="fr-FR" sz="1100" dirty="0" err="1">
                <a:solidFill>
                  <a:schemeClr val="bg2">
                    <a:lumMod val="25000"/>
                  </a:schemeClr>
                </a:solidFill>
              </a:rPr>
              <a:t>framework</a:t>
            </a:r>
            <a:endParaRPr lang="fr-FR" sz="11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4" name="Rectangle : coins arrondis 63">
            <a:extLst>
              <a:ext uri="{FF2B5EF4-FFF2-40B4-BE49-F238E27FC236}">
                <a16:creationId xmlns:a16="http://schemas.microsoft.com/office/drawing/2014/main" id="{766CF2B8-1FA4-A443-8F2E-E735310B1677}"/>
              </a:ext>
            </a:extLst>
          </p:cNvPr>
          <p:cNvSpPr/>
          <p:nvPr/>
        </p:nvSpPr>
        <p:spPr>
          <a:xfrm>
            <a:off x="6838123" y="6453786"/>
            <a:ext cx="5377973" cy="3348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900" dirty="0" err="1">
                <a:solidFill>
                  <a:schemeClr val="bg1"/>
                </a:solidFill>
              </a:rPr>
              <a:t>Acknowledgements</a:t>
            </a:r>
            <a:r>
              <a:rPr lang="fr-FR" sz="900" dirty="0">
                <a:solidFill>
                  <a:schemeClr val="bg1"/>
                </a:solidFill>
              </a:rPr>
              <a:t>: </a:t>
            </a:r>
            <a:r>
              <a:rPr lang="fr-FR" sz="900" dirty="0" err="1">
                <a:solidFill>
                  <a:schemeClr val="bg1"/>
                </a:solidFill>
              </a:rPr>
              <a:t>we</a:t>
            </a:r>
            <a:r>
              <a:rPr lang="fr-FR" sz="900" dirty="0">
                <a:solidFill>
                  <a:schemeClr val="bg1"/>
                </a:solidFill>
              </a:rPr>
              <a:t> </a:t>
            </a:r>
            <a:r>
              <a:rPr lang="fr-FR" sz="900" dirty="0" err="1">
                <a:solidFill>
                  <a:schemeClr val="bg1"/>
                </a:solidFill>
              </a:rPr>
              <a:t>thank</a:t>
            </a:r>
            <a:r>
              <a:rPr lang="fr-FR" sz="900" dirty="0">
                <a:solidFill>
                  <a:schemeClr val="bg1"/>
                </a:solidFill>
              </a:rPr>
              <a:t> the </a:t>
            </a:r>
            <a:r>
              <a:rPr lang="fr-FR" sz="900" dirty="0" err="1">
                <a:solidFill>
                  <a:schemeClr val="bg1"/>
                </a:solidFill>
              </a:rPr>
              <a:t>organizers</a:t>
            </a:r>
            <a:r>
              <a:rPr lang="fr-FR" sz="900" dirty="0">
                <a:solidFill>
                  <a:schemeClr val="bg1"/>
                </a:solidFill>
              </a:rPr>
              <a:t> of the </a:t>
            </a:r>
            <a:r>
              <a:rPr lang="fr-FR" sz="900" dirty="0" err="1">
                <a:solidFill>
                  <a:schemeClr val="bg1"/>
                </a:solidFill>
              </a:rPr>
              <a:t>Epidemium</a:t>
            </a:r>
            <a:r>
              <a:rPr lang="fr-FR" sz="900" dirty="0">
                <a:solidFill>
                  <a:schemeClr val="bg1"/>
                </a:solidFill>
              </a:rPr>
              <a:t> challenge (Roche, the </a:t>
            </a:r>
            <a:r>
              <a:rPr lang="fr-FR" sz="900" dirty="0" err="1">
                <a:solidFill>
                  <a:schemeClr val="bg1"/>
                </a:solidFill>
              </a:rPr>
              <a:t>operational</a:t>
            </a:r>
            <a:r>
              <a:rPr lang="fr-FR" sz="900" dirty="0">
                <a:solidFill>
                  <a:schemeClr val="bg1"/>
                </a:solidFill>
              </a:rPr>
              <a:t> team) as </a:t>
            </a:r>
            <a:r>
              <a:rPr lang="fr-FR" sz="900" dirty="0" err="1">
                <a:solidFill>
                  <a:schemeClr val="bg1"/>
                </a:solidFill>
              </a:rPr>
              <a:t>well</a:t>
            </a:r>
            <a:r>
              <a:rPr lang="fr-FR" sz="900" dirty="0">
                <a:solidFill>
                  <a:schemeClr val="bg1"/>
                </a:solidFill>
              </a:rPr>
              <a:t> as the </a:t>
            </a:r>
            <a:r>
              <a:rPr lang="fr-FR" sz="900" dirty="0" err="1">
                <a:solidFill>
                  <a:schemeClr val="bg1"/>
                </a:solidFill>
              </a:rPr>
              <a:t>project</a:t>
            </a:r>
            <a:r>
              <a:rPr lang="fr-FR" sz="900" dirty="0">
                <a:solidFill>
                  <a:schemeClr val="bg1"/>
                </a:solidFill>
              </a:rPr>
              <a:t>  mentors (Mehdi </a:t>
            </a:r>
            <a:r>
              <a:rPr lang="fr-FR" sz="900" dirty="0" err="1">
                <a:solidFill>
                  <a:schemeClr val="bg1"/>
                </a:solidFill>
              </a:rPr>
              <a:t>Benchoufi</a:t>
            </a:r>
            <a:r>
              <a:rPr lang="fr-FR" sz="900" dirty="0">
                <a:solidFill>
                  <a:schemeClr val="bg1"/>
                </a:solidFill>
              </a:rPr>
              <a:t>, Julien Guérin, Bastien Rance, Hector </a:t>
            </a:r>
            <a:r>
              <a:rPr lang="fr-FR" sz="900" dirty="0" err="1">
                <a:solidFill>
                  <a:schemeClr val="bg1"/>
                </a:solidFill>
              </a:rPr>
              <a:t>Countouris</a:t>
            </a:r>
            <a:r>
              <a:rPr lang="fr-FR" sz="900" dirty="0">
                <a:solidFill>
                  <a:schemeClr val="bg1"/>
                </a:solidFill>
              </a:rPr>
              <a:t>) and </a:t>
            </a:r>
            <a:r>
              <a:rPr lang="fr-FR" sz="900" dirty="0" err="1">
                <a:solidFill>
                  <a:schemeClr val="bg1"/>
                </a:solidFill>
              </a:rPr>
              <a:t>reviewers</a:t>
            </a:r>
            <a:endParaRPr lang="fr-FR" sz="900" dirty="0">
              <a:solidFill>
                <a:schemeClr val="bg1"/>
              </a:solidFill>
            </a:endParaRPr>
          </a:p>
        </p:txBody>
      </p:sp>
      <p:sp>
        <p:nvSpPr>
          <p:cNvPr id="65" name="Rectangle : coins arrondis 64">
            <a:extLst>
              <a:ext uri="{FF2B5EF4-FFF2-40B4-BE49-F238E27FC236}">
                <a16:creationId xmlns:a16="http://schemas.microsoft.com/office/drawing/2014/main" id="{88BCF1BA-B7AA-7A47-A490-607A3E6D7C8B}"/>
              </a:ext>
            </a:extLst>
          </p:cNvPr>
          <p:cNvSpPr/>
          <p:nvPr/>
        </p:nvSpPr>
        <p:spPr>
          <a:xfrm>
            <a:off x="6937004" y="4133390"/>
            <a:ext cx="2614174" cy="24938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2">
                    <a:lumMod val="25000"/>
                  </a:schemeClr>
                </a:solidFill>
              </a:rPr>
              <a:t>NEOS FRAMEWORK (SELECTED FIELDS):</a:t>
            </a:r>
          </a:p>
        </p:txBody>
      </p:sp>
      <p:sp>
        <p:nvSpPr>
          <p:cNvPr id="68" name="Rectangle : coins arrondis 67">
            <a:extLst>
              <a:ext uri="{FF2B5EF4-FFF2-40B4-BE49-F238E27FC236}">
                <a16:creationId xmlns:a16="http://schemas.microsoft.com/office/drawing/2014/main" id="{01D0B942-41DE-894B-99EE-1043AD160CB3}"/>
              </a:ext>
            </a:extLst>
          </p:cNvPr>
          <p:cNvSpPr/>
          <p:nvPr/>
        </p:nvSpPr>
        <p:spPr>
          <a:xfrm>
            <a:off x="6940100" y="4557179"/>
            <a:ext cx="5052771" cy="209938"/>
          </a:xfrm>
          <a:prstGeom prst="roundRect">
            <a:avLst/>
          </a:prstGeom>
          <a:solidFill>
            <a:schemeClr val="accent6">
              <a:alpha val="9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>
                <a:solidFill>
                  <a:schemeClr val="bg1"/>
                </a:solidFill>
              </a:rPr>
              <a:t>Item group, objectives, item N°, collection </a:t>
            </a:r>
            <a:r>
              <a:rPr lang="fr-FR" sz="700" dirty="0" err="1">
                <a:solidFill>
                  <a:schemeClr val="bg1"/>
                </a:solidFill>
              </a:rPr>
              <a:t>status</a:t>
            </a:r>
            <a:r>
              <a:rPr lang="fr-FR" sz="700" dirty="0">
                <a:solidFill>
                  <a:schemeClr val="bg1"/>
                </a:solidFill>
              </a:rPr>
              <a:t>, item, item </a:t>
            </a:r>
            <a:r>
              <a:rPr lang="fr-FR" sz="700" dirty="0" err="1">
                <a:solidFill>
                  <a:schemeClr val="bg1"/>
                </a:solidFill>
              </a:rPr>
              <a:t>definition</a:t>
            </a:r>
            <a:r>
              <a:rPr lang="fr-FR" sz="700" dirty="0">
                <a:solidFill>
                  <a:schemeClr val="bg1"/>
                </a:solidFill>
              </a:rPr>
              <a:t>, </a:t>
            </a:r>
            <a:r>
              <a:rPr lang="fr-FR" sz="700" dirty="0" err="1">
                <a:solidFill>
                  <a:schemeClr val="bg1"/>
                </a:solidFill>
              </a:rPr>
              <a:t>expected</a:t>
            </a:r>
            <a:r>
              <a:rPr lang="fr-FR" sz="700" dirty="0">
                <a:solidFill>
                  <a:schemeClr val="bg1"/>
                </a:solidFill>
              </a:rPr>
              <a:t> value</a:t>
            </a:r>
          </a:p>
        </p:txBody>
      </p:sp>
      <p:sp>
        <p:nvSpPr>
          <p:cNvPr id="69" name="Rectangle : coins arrondis 68">
            <a:extLst>
              <a:ext uri="{FF2B5EF4-FFF2-40B4-BE49-F238E27FC236}">
                <a16:creationId xmlns:a16="http://schemas.microsoft.com/office/drawing/2014/main" id="{66ECE64C-3017-2E40-AE5A-61883065CF2B}"/>
              </a:ext>
            </a:extLst>
          </p:cNvPr>
          <p:cNvSpPr/>
          <p:nvPr/>
        </p:nvSpPr>
        <p:spPr>
          <a:xfrm>
            <a:off x="6937004" y="4811502"/>
            <a:ext cx="5052771" cy="156667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>
                <a:solidFill>
                  <a:schemeClr val="bg1"/>
                </a:solidFill>
              </a:rPr>
              <a:t>Geographic location of </a:t>
            </a:r>
            <a:r>
              <a:rPr lang="fr-FR" sz="700" dirty="0" err="1">
                <a:solidFill>
                  <a:schemeClr val="bg1"/>
                </a:solidFill>
              </a:rPr>
              <a:t>measure</a:t>
            </a:r>
            <a:r>
              <a:rPr lang="fr-FR" sz="700" dirty="0">
                <a:solidFill>
                  <a:schemeClr val="bg1"/>
                </a:solidFill>
              </a:rPr>
              <a:t>, </a:t>
            </a:r>
            <a:r>
              <a:rPr lang="fr-FR" sz="700" dirty="0" err="1">
                <a:solidFill>
                  <a:schemeClr val="bg1"/>
                </a:solidFill>
              </a:rPr>
              <a:t>geographic</a:t>
            </a:r>
            <a:r>
              <a:rPr lang="fr-FR" sz="700" dirty="0">
                <a:solidFill>
                  <a:schemeClr val="bg1"/>
                </a:solidFill>
              </a:rPr>
              <a:t> </a:t>
            </a:r>
            <a:r>
              <a:rPr lang="fr-FR" sz="700" dirty="0" err="1">
                <a:solidFill>
                  <a:schemeClr val="bg1"/>
                </a:solidFill>
              </a:rPr>
              <a:t>granularity</a:t>
            </a:r>
            <a:r>
              <a:rPr lang="fr-FR" sz="700" dirty="0">
                <a:solidFill>
                  <a:schemeClr val="bg1"/>
                </a:solidFill>
              </a:rPr>
              <a:t> of </a:t>
            </a:r>
            <a:r>
              <a:rPr lang="fr-FR" sz="700" dirty="0" err="1">
                <a:solidFill>
                  <a:schemeClr val="bg1"/>
                </a:solidFill>
              </a:rPr>
              <a:t>measure</a:t>
            </a:r>
            <a:r>
              <a:rPr lang="fr-FR" sz="700" dirty="0">
                <a:solidFill>
                  <a:schemeClr val="bg1"/>
                </a:solidFill>
              </a:rPr>
              <a:t>, date of </a:t>
            </a:r>
            <a:r>
              <a:rPr lang="fr-FR" sz="700" dirty="0" err="1">
                <a:solidFill>
                  <a:schemeClr val="bg1"/>
                </a:solidFill>
              </a:rPr>
              <a:t>measure</a:t>
            </a:r>
            <a:r>
              <a:rPr lang="fr-FR" sz="700" dirty="0">
                <a:solidFill>
                  <a:schemeClr val="bg1"/>
                </a:solidFill>
              </a:rPr>
              <a:t>, data source, </a:t>
            </a:r>
            <a:r>
              <a:rPr lang="fr-FR" sz="700" dirty="0" err="1">
                <a:solidFill>
                  <a:schemeClr val="bg1"/>
                </a:solidFill>
              </a:rPr>
              <a:t>reliability</a:t>
            </a:r>
            <a:r>
              <a:rPr lang="fr-FR" sz="700" dirty="0">
                <a:solidFill>
                  <a:schemeClr val="bg1"/>
                </a:solidFill>
              </a:rPr>
              <a:t> of use</a:t>
            </a:r>
          </a:p>
        </p:txBody>
      </p:sp>
      <p:sp>
        <p:nvSpPr>
          <p:cNvPr id="70" name="Rectangle : coins arrondis 69">
            <a:extLst>
              <a:ext uri="{FF2B5EF4-FFF2-40B4-BE49-F238E27FC236}">
                <a16:creationId xmlns:a16="http://schemas.microsoft.com/office/drawing/2014/main" id="{F645FE8B-3DDF-4642-97FD-3D5E82EAC35D}"/>
              </a:ext>
            </a:extLst>
          </p:cNvPr>
          <p:cNvSpPr/>
          <p:nvPr/>
        </p:nvSpPr>
        <p:spPr>
          <a:xfrm>
            <a:off x="6937004" y="5027315"/>
            <a:ext cx="5052771" cy="202419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>
                <a:solidFill>
                  <a:schemeClr val="bg1"/>
                </a:solidFill>
              </a:rPr>
              <a:t>Main cancer sites </a:t>
            </a:r>
            <a:r>
              <a:rPr lang="fr-FR" sz="700" dirty="0" err="1">
                <a:solidFill>
                  <a:schemeClr val="bg1"/>
                </a:solidFill>
              </a:rPr>
              <a:t>associated</a:t>
            </a:r>
            <a:r>
              <a:rPr lang="fr-FR" sz="700" dirty="0">
                <a:solidFill>
                  <a:schemeClr val="bg1"/>
                </a:solidFill>
              </a:rPr>
              <a:t> </a:t>
            </a:r>
            <a:r>
              <a:rPr lang="fr-FR" sz="700" dirty="0" err="1">
                <a:solidFill>
                  <a:schemeClr val="bg1"/>
                </a:solidFill>
              </a:rPr>
              <a:t>with</a:t>
            </a:r>
            <a:r>
              <a:rPr lang="fr-FR" sz="700" dirty="0">
                <a:solidFill>
                  <a:schemeClr val="bg1"/>
                </a:solidFill>
              </a:rPr>
              <a:t> agent, </a:t>
            </a:r>
            <a:r>
              <a:rPr lang="fr-FR" sz="700" dirty="0" err="1">
                <a:solidFill>
                  <a:schemeClr val="bg1"/>
                </a:solidFill>
              </a:rPr>
              <a:t>reference</a:t>
            </a:r>
            <a:r>
              <a:rPr lang="fr-FR" sz="700" dirty="0">
                <a:solidFill>
                  <a:schemeClr val="bg1"/>
                </a:solidFill>
              </a:rPr>
              <a:t> value, guidelines, </a:t>
            </a:r>
            <a:r>
              <a:rPr lang="fr-FR" sz="700" dirty="0" err="1">
                <a:solidFill>
                  <a:schemeClr val="bg1"/>
                </a:solidFill>
              </a:rPr>
              <a:t>monograph</a:t>
            </a:r>
            <a:r>
              <a:rPr lang="fr-FR" sz="700" dirty="0">
                <a:solidFill>
                  <a:schemeClr val="bg1"/>
                </a:solidFill>
              </a:rPr>
              <a:t>/backup </a:t>
            </a:r>
            <a:r>
              <a:rPr lang="fr-FR" sz="700" dirty="0" err="1">
                <a:solidFill>
                  <a:schemeClr val="bg1"/>
                </a:solidFill>
              </a:rPr>
              <a:t>paper</a:t>
            </a:r>
            <a:r>
              <a:rPr lang="fr-FR" sz="700" dirty="0">
                <a:solidFill>
                  <a:schemeClr val="bg1"/>
                </a:solidFill>
              </a:rPr>
              <a:t>, main sources of </a:t>
            </a:r>
            <a:r>
              <a:rPr lang="fr-FR" sz="700" dirty="0" err="1">
                <a:solidFill>
                  <a:schemeClr val="bg1"/>
                </a:solidFill>
              </a:rPr>
              <a:t>exposure</a:t>
            </a:r>
            <a:endParaRPr lang="fr-FR" sz="700" dirty="0">
              <a:solidFill>
                <a:schemeClr val="bg1"/>
              </a:solidFill>
            </a:endParaRPr>
          </a:p>
        </p:txBody>
      </p:sp>
      <p:sp>
        <p:nvSpPr>
          <p:cNvPr id="71" name="Rectangle : coins arrondis 70">
            <a:extLst>
              <a:ext uri="{FF2B5EF4-FFF2-40B4-BE49-F238E27FC236}">
                <a16:creationId xmlns:a16="http://schemas.microsoft.com/office/drawing/2014/main" id="{AD7A2403-5791-BE4A-9E85-66AF9227EC98}"/>
              </a:ext>
            </a:extLst>
          </p:cNvPr>
          <p:cNvSpPr/>
          <p:nvPr/>
        </p:nvSpPr>
        <p:spPr>
          <a:xfrm>
            <a:off x="6937004" y="5271596"/>
            <a:ext cx="5052771" cy="182623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>
                <a:solidFill>
                  <a:schemeClr val="bg1"/>
                </a:solidFill>
              </a:rPr>
              <a:t>Consent (if </a:t>
            </a:r>
            <a:r>
              <a:rPr lang="fr-FR" sz="700" dirty="0" err="1">
                <a:solidFill>
                  <a:schemeClr val="bg1"/>
                </a:solidFill>
              </a:rPr>
              <a:t>needed</a:t>
            </a:r>
            <a:r>
              <a:rPr lang="fr-FR" sz="7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2" name="Rectangle : coins arrondis 71">
            <a:extLst>
              <a:ext uri="{FF2B5EF4-FFF2-40B4-BE49-F238E27FC236}">
                <a16:creationId xmlns:a16="http://schemas.microsoft.com/office/drawing/2014/main" id="{8A1E6A74-42E8-A647-8C4F-738FA0FF8560}"/>
              </a:ext>
            </a:extLst>
          </p:cNvPr>
          <p:cNvSpPr/>
          <p:nvPr/>
        </p:nvSpPr>
        <p:spPr>
          <a:xfrm>
            <a:off x="6937004" y="5502759"/>
            <a:ext cx="5052771" cy="403734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 err="1">
                <a:solidFill>
                  <a:schemeClr val="bg1"/>
                </a:solidFill>
              </a:rPr>
              <a:t>Current</a:t>
            </a:r>
            <a:r>
              <a:rPr lang="fr-FR" sz="700" dirty="0">
                <a:solidFill>
                  <a:schemeClr val="bg1"/>
                </a:solidFill>
              </a:rPr>
              <a:t> </a:t>
            </a:r>
            <a:r>
              <a:rPr lang="fr-FR" sz="700" dirty="0" err="1">
                <a:solidFill>
                  <a:schemeClr val="bg1"/>
                </a:solidFill>
              </a:rPr>
              <a:t>address</a:t>
            </a:r>
            <a:r>
              <a:rPr lang="fr-FR" sz="700" dirty="0">
                <a:solidFill>
                  <a:schemeClr val="bg1"/>
                </a:solidFill>
              </a:rPr>
              <a:t>, for how long, </a:t>
            </a:r>
            <a:r>
              <a:rPr lang="fr-FR" sz="800" dirty="0" err="1">
                <a:solidFill>
                  <a:schemeClr val="bg1"/>
                </a:solidFill>
              </a:rPr>
              <a:t>p</a:t>
            </a:r>
            <a:r>
              <a:rPr lang="fr-FR" sz="800" dirty="0" err="1"/>
              <a:t>ast</a:t>
            </a:r>
            <a:r>
              <a:rPr lang="fr-FR" sz="800" dirty="0"/>
              <a:t> </a:t>
            </a:r>
            <a:r>
              <a:rPr lang="fr-FR" sz="800" dirty="0" err="1"/>
              <a:t>addresses</a:t>
            </a:r>
            <a:r>
              <a:rPr lang="fr-FR" sz="800" dirty="0"/>
              <a:t> (</a:t>
            </a:r>
            <a:r>
              <a:rPr lang="fr-FR" sz="800" dirty="0" err="1"/>
              <a:t>starting</a:t>
            </a:r>
            <a:r>
              <a:rPr lang="fr-FR" sz="800" dirty="0"/>
              <a:t> </a:t>
            </a:r>
            <a:r>
              <a:rPr lang="fr-FR" sz="800" dirty="0" err="1"/>
              <a:t>with</a:t>
            </a:r>
            <a:r>
              <a:rPr lang="fr-FR" sz="800" dirty="0"/>
              <a:t> </a:t>
            </a:r>
            <a:r>
              <a:rPr lang="fr-FR" sz="800" dirty="0" err="1"/>
              <a:t>most</a:t>
            </a:r>
            <a:r>
              <a:rPr lang="fr-FR" sz="800" dirty="0"/>
              <a:t> </a:t>
            </a:r>
            <a:r>
              <a:rPr lang="fr-FR" sz="800" dirty="0" err="1"/>
              <a:t>recent</a:t>
            </a:r>
            <a:r>
              <a:rPr lang="fr-FR" sz="800" dirty="0"/>
              <a:t>, as </a:t>
            </a:r>
            <a:r>
              <a:rPr lang="fr-FR" sz="800" dirty="0" err="1"/>
              <a:t>detailed</a:t>
            </a:r>
            <a:r>
              <a:rPr lang="fr-FR" sz="800" dirty="0"/>
              <a:t> as possible), for how long (</a:t>
            </a:r>
            <a:r>
              <a:rPr lang="fr-FR" sz="800" dirty="0" err="1"/>
              <a:t>years</a:t>
            </a:r>
            <a:r>
              <a:rPr lang="fr-FR" sz="800" dirty="0"/>
              <a:t>) for </a:t>
            </a:r>
            <a:r>
              <a:rPr lang="fr-FR" sz="800" dirty="0" err="1"/>
              <a:t>each</a:t>
            </a:r>
            <a:r>
              <a:rPr lang="fr-FR" sz="800" dirty="0"/>
              <a:t> </a:t>
            </a:r>
            <a:r>
              <a:rPr lang="fr-FR" sz="800" dirty="0" err="1"/>
              <a:t>past</a:t>
            </a:r>
            <a:r>
              <a:rPr lang="fr-FR" sz="800" dirty="0"/>
              <a:t> </a:t>
            </a:r>
            <a:r>
              <a:rPr lang="fr-FR" sz="800" dirty="0" err="1"/>
              <a:t>address</a:t>
            </a:r>
            <a:r>
              <a:rPr lang="fr-FR" sz="800" dirty="0"/>
              <a:t>, main occupation, </a:t>
            </a:r>
            <a:r>
              <a:rPr lang="fr-FR" sz="800" dirty="0" err="1"/>
              <a:t>usual</a:t>
            </a:r>
            <a:r>
              <a:rPr lang="fr-FR" sz="800" dirty="0"/>
              <a:t> place of main occupation, for how long (</a:t>
            </a:r>
            <a:r>
              <a:rPr lang="fr-FR" sz="800" dirty="0" err="1"/>
              <a:t>years</a:t>
            </a:r>
            <a:r>
              <a:rPr lang="fr-FR" sz="800" dirty="0"/>
              <a:t>), main mode of transportation, how </a:t>
            </a:r>
            <a:r>
              <a:rPr lang="fr-FR" sz="800" dirty="0" err="1"/>
              <a:t>many</a:t>
            </a:r>
            <a:r>
              <a:rPr lang="fr-FR" sz="800" dirty="0"/>
              <a:t> </a:t>
            </a:r>
            <a:r>
              <a:rPr lang="fr-FR" sz="800" dirty="0" err="1"/>
              <a:t>days</a:t>
            </a:r>
            <a:r>
              <a:rPr lang="fr-FR" sz="800" dirty="0"/>
              <a:t> a </a:t>
            </a:r>
            <a:r>
              <a:rPr lang="fr-FR" sz="800" dirty="0" err="1"/>
              <a:t>month</a:t>
            </a:r>
            <a:r>
              <a:rPr lang="fr-FR" sz="800" dirty="0"/>
              <a:t>, how </a:t>
            </a:r>
            <a:r>
              <a:rPr lang="fr-FR" sz="800" dirty="0" err="1"/>
              <a:t>many</a:t>
            </a:r>
            <a:r>
              <a:rPr lang="fr-FR" sz="800" dirty="0"/>
              <a:t> </a:t>
            </a:r>
            <a:r>
              <a:rPr lang="fr-FR" sz="800" dirty="0" err="1"/>
              <a:t>hours</a:t>
            </a:r>
            <a:r>
              <a:rPr lang="fr-FR" sz="800" dirty="0"/>
              <a:t> a </a:t>
            </a:r>
            <a:r>
              <a:rPr lang="fr-FR" sz="800" dirty="0" err="1"/>
              <a:t>week</a:t>
            </a:r>
            <a:endParaRPr lang="fr-FR" sz="700" dirty="0">
              <a:solidFill>
                <a:schemeClr val="bg1"/>
              </a:solidFill>
            </a:endParaRPr>
          </a:p>
        </p:txBody>
      </p:sp>
      <p:sp>
        <p:nvSpPr>
          <p:cNvPr id="73" name="Rectangle : coins arrondis 72">
            <a:extLst>
              <a:ext uri="{FF2B5EF4-FFF2-40B4-BE49-F238E27FC236}">
                <a16:creationId xmlns:a16="http://schemas.microsoft.com/office/drawing/2014/main" id="{4AEB9775-BBD3-5146-A8EA-BF0D2A0FEBD4}"/>
              </a:ext>
            </a:extLst>
          </p:cNvPr>
          <p:cNvSpPr/>
          <p:nvPr/>
        </p:nvSpPr>
        <p:spPr>
          <a:xfrm>
            <a:off x="6937004" y="5948821"/>
            <a:ext cx="5052771" cy="195317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700" dirty="0" err="1">
                <a:solidFill>
                  <a:schemeClr val="bg1"/>
                </a:solidFill>
              </a:rPr>
              <a:t>Exposure</a:t>
            </a:r>
            <a:r>
              <a:rPr lang="fr-FR" sz="700" dirty="0">
                <a:solidFill>
                  <a:schemeClr val="bg1"/>
                </a:solidFill>
              </a:rPr>
              <a:t> to </a:t>
            </a:r>
            <a:r>
              <a:rPr lang="fr-FR" sz="700" dirty="0" err="1">
                <a:solidFill>
                  <a:schemeClr val="bg1"/>
                </a:solidFill>
              </a:rPr>
              <a:t>carcinogen</a:t>
            </a:r>
            <a:r>
              <a:rPr lang="fr-FR" sz="700" dirty="0">
                <a:solidFill>
                  <a:schemeClr val="bg1"/>
                </a:solidFill>
              </a:rPr>
              <a:t> (concentration in medium)</a:t>
            </a:r>
          </a:p>
        </p:txBody>
      </p:sp>
      <p:sp>
        <p:nvSpPr>
          <p:cNvPr id="75" name="Rectangle : coins arrondis 74">
            <a:extLst>
              <a:ext uri="{FF2B5EF4-FFF2-40B4-BE49-F238E27FC236}">
                <a16:creationId xmlns:a16="http://schemas.microsoft.com/office/drawing/2014/main" id="{A2783098-F7C2-C34F-B10A-3D9DAB0077D1}"/>
              </a:ext>
            </a:extLst>
          </p:cNvPr>
          <p:cNvSpPr/>
          <p:nvPr/>
        </p:nvSpPr>
        <p:spPr>
          <a:xfrm>
            <a:off x="3724114" y="6483117"/>
            <a:ext cx="3010508" cy="301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bg1"/>
                </a:solidFill>
              </a:rPr>
              <a:t>1 </a:t>
            </a:r>
            <a:r>
              <a:rPr lang="fr-FR" sz="900" dirty="0" err="1">
                <a:solidFill>
                  <a:schemeClr val="bg1"/>
                </a:solidFill>
              </a:rPr>
              <a:t>NewClin</a:t>
            </a:r>
            <a:r>
              <a:rPr lang="fr-FR" sz="900" dirty="0">
                <a:solidFill>
                  <a:schemeClr val="bg1"/>
                </a:solidFill>
              </a:rPr>
              <a:t>, 2 </a:t>
            </a:r>
            <a:r>
              <a:rPr lang="fr-FR" sz="900" dirty="0"/>
              <a:t>International </a:t>
            </a:r>
            <a:r>
              <a:rPr lang="fr-FR" sz="900" dirty="0" err="1"/>
              <a:t>Longevity</a:t>
            </a:r>
            <a:r>
              <a:rPr lang="fr-FR" sz="900" dirty="0"/>
              <a:t> Alliance</a:t>
            </a:r>
            <a:r>
              <a:rPr lang="fr-FR" sz="900" dirty="0">
                <a:solidFill>
                  <a:schemeClr val="bg1"/>
                </a:solidFill>
              </a:rPr>
              <a:t>, 3 </a:t>
            </a:r>
            <a:r>
              <a:rPr lang="fr-FR" sz="900" dirty="0" err="1">
                <a:solidFill>
                  <a:schemeClr val="bg1"/>
                </a:solidFill>
              </a:rPr>
              <a:t>Hackuarium</a:t>
            </a:r>
            <a:r>
              <a:rPr lang="fr-FR" sz="9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ED86B347-4AFE-6B4B-862F-1AC3D91DB433}"/>
              </a:ext>
            </a:extLst>
          </p:cNvPr>
          <p:cNvSpPr/>
          <p:nvPr/>
        </p:nvSpPr>
        <p:spPr>
          <a:xfrm>
            <a:off x="128587" y="6515420"/>
            <a:ext cx="3414700" cy="273186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</a:rPr>
              <a:t>https://github.com/Epidemium/NEOS</a:t>
            </a:r>
          </a:p>
        </p:txBody>
      </p: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98AFD941-D091-1B48-ABFF-6FB3C85F3646}"/>
              </a:ext>
            </a:extLst>
          </p:cNvPr>
          <p:cNvCxnSpPr/>
          <p:nvPr/>
        </p:nvCxnSpPr>
        <p:spPr>
          <a:xfrm>
            <a:off x="3670386" y="6410683"/>
            <a:ext cx="0" cy="4464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91DB0578-08D5-3A4C-AFBD-350DFE683DC6}"/>
              </a:ext>
            </a:extLst>
          </p:cNvPr>
          <p:cNvSpPr/>
          <p:nvPr/>
        </p:nvSpPr>
        <p:spPr>
          <a:xfrm>
            <a:off x="4250460" y="6130122"/>
            <a:ext cx="22926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600" dirty="0">
                <a:solidFill>
                  <a:schemeClr val="bg1"/>
                </a:solidFill>
              </a:rPr>
              <a:t>Max PM₂.₅ </a:t>
            </a:r>
            <a:r>
              <a:rPr lang="fr-FR" sz="600" dirty="0" err="1">
                <a:solidFill>
                  <a:schemeClr val="bg1"/>
                </a:solidFill>
              </a:rPr>
              <a:t>mean</a:t>
            </a:r>
            <a:r>
              <a:rPr lang="fr-FR" sz="600" dirty="0">
                <a:solidFill>
                  <a:schemeClr val="bg1"/>
                </a:solidFill>
              </a:rPr>
              <a:t> </a:t>
            </a:r>
            <a:r>
              <a:rPr lang="fr-FR" sz="600" dirty="0" err="1">
                <a:solidFill>
                  <a:schemeClr val="bg1"/>
                </a:solidFill>
              </a:rPr>
              <a:t>hourly</a:t>
            </a:r>
            <a:r>
              <a:rPr lang="fr-FR" sz="600" dirty="0">
                <a:solidFill>
                  <a:schemeClr val="bg1"/>
                </a:solidFill>
              </a:rPr>
              <a:t> concentration in France as of Jan 11, 2022</a:t>
            </a:r>
          </a:p>
          <a:p>
            <a:pPr algn="ctr"/>
            <a:r>
              <a:rPr lang="fr-FR" sz="600" dirty="0" err="1">
                <a:solidFill>
                  <a:schemeClr val="bg1"/>
                </a:solidFill>
              </a:rPr>
              <a:t>showing</a:t>
            </a:r>
            <a:r>
              <a:rPr lang="fr-FR" sz="600" dirty="0">
                <a:solidFill>
                  <a:schemeClr val="bg1"/>
                </a:solidFill>
              </a:rPr>
              <a:t> </a:t>
            </a:r>
            <a:r>
              <a:rPr lang="fr-FR" sz="600" dirty="0" err="1">
                <a:solidFill>
                  <a:schemeClr val="bg1"/>
                </a:solidFill>
              </a:rPr>
              <a:t>discontinuity</a:t>
            </a:r>
            <a:r>
              <a:rPr lang="fr-FR" sz="600" dirty="0">
                <a:solidFill>
                  <a:schemeClr val="bg1"/>
                </a:solidFill>
              </a:rPr>
              <a:t> of </a:t>
            </a:r>
            <a:r>
              <a:rPr lang="fr-FR" sz="600" dirty="0" err="1">
                <a:solidFill>
                  <a:schemeClr val="bg1"/>
                </a:solidFill>
              </a:rPr>
              <a:t>measurement</a:t>
            </a:r>
            <a:r>
              <a:rPr lang="fr-FR" sz="600" dirty="0">
                <a:solidFill>
                  <a:schemeClr val="bg1"/>
                </a:solidFill>
              </a:rPr>
              <a:t> </a:t>
            </a:r>
            <a:r>
              <a:rPr lang="fr-FR" sz="600" dirty="0" err="1">
                <a:solidFill>
                  <a:schemeClr val="bg1"/>
                </a:solidFill>
              </a:rPr>
              <a:t>coverage</a:t>
            </a:r>
            <a:r>
              <a:rPr lang="fr-FR" sz="600" dirty="0">
                <a:solidFill>
                  <a:schemeClr val="bg1"/>
                </a:solidFill>
              </a:rPr>
              <a:t> (source: </a:t>
            </a:r>
            <a:r>
              <a:rPr lang="fr-FR" sz="600" dirty="0" err="1">
                <a:solidFill>
                  <a:schemeClr val="bg1"/>
                </a:solidFill>
              </a:rPr>
              <a:t>Geodair</a:t>
            </a:r>
            <a:r>
              <a:rPr lang="fr-FR" sz="6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97F87E5-4478-40EC-9CDA-794369351A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9989" y="4112386"/>
            <a:ext cx="2265364" cy="203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90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590</Words>
  <Application>Microsoft Office PowerPoint</Application>
  <PresentationFormat>Grand écran</PresentationFormat>
  <Paragraphs>60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9" baseType="lpstr">
      <vt:lpstr>Apple SD Gothic Neo</vt:lpstr>
      <vt:lpstr>Arial</vt:lpstr>
      <vt:lpstr>Calibri</vt:lpstr>
      <vt:lpstr>Calibri Light</vt:lpstr>
      <vt:lpstr>Helvetica Neue</vt:lpstr>
      <vt:lpstr>Helvetica Neue Condensed</vt:lpstr>
      <vt:lpstr>Helvetica Neue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Pascal Deschaseaux</dc:creator>
  <cp:lastModifiedBy>Edouard Debonneuil</cp:lastModifiedBy>
  <cp:revision>11</cp:revision>
  <dcterms:created xsi:type="dcterms:W3CDTF">2022-01-11T18:28:53Z</dcterms:created>
  <dcterms:modified xsi:type="dcterms:W3CDTF">2022-01-12T14:22:51Z</dcterms:modified>
</cp:coreProperties>
</file>

<file path=docProps/thumbnail.jpeg>
</file>